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Raleway"/>
      <p:regular r:id="rId17"/>
    </p:embeddedFont>
    <p:embeddedFont>
      <p:font typeface="Raleway"/>
      <p:regular r:id="rId18"/>
    </p:embeddedFont>
    <p:embeddedFont>
      <p:font typeface="Raleway"/>
      <p:regular r:id="rId19"/>
    </p:embeddedFont>
    <p:embeddedFont>
      <p:font typeface="Raleway"/>
      <p:regular r:id="rId20"/>
    </p:embeddedFont>
    <p:embeddedFont>
      <p:font typeface="Roboto"/>
      <p:regular r:id="rId21"/>
    </p:embeddedFont>
    <p:embeddedFont>
      <p:font typeface="Roboto"/>
      <p:regular r:id="rId22"/>
    </p:embeddedFont>
    <p:embeddedFont>
      <p:font typeface="Roboto"/>
      <p:regular r:id="rId23"/>
    </p:embeddedFont>
    <p:embeddedFont>
      <p:font typeface="Roboto"/>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4-1.png>
</file>

<file path=ppt/media/image-6-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95000"/>
            </a:srgbClr>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703314"/>
            <a:ext cx="6934557" cy="620078"/>
          </a:xfrm>
          <a:prstGeom prst="rect">
            <a:avLst/>
          </a:prstGeom>
          <a:noFill/>
          <a:ln/>
        </p:spPr>
        <p:txBody>
          <a:bodyPr wrap="none" lIns="0" tIns="0" rIns="0" bIns="0" rtlCol="0" anchor="t"/>
          <a:lstStyle/>
          <a:p>
            <a:pPr algn="l" indent="0" marL="0">
              <a:lnSpc>
                <a:spcPts val="4850"/>
              </a:lnSpc>
              <a:buNone/>
            </a:pPr>
            <a:r>
              <a:rPr lang="en-US" sz="3900" dirty="0">
                <a:solidFill>
                  <a:srgbClr val="1B1B27"/>
                </a:solidFill>
                <a:latin typeface="Raleway" pitchFamily="34" charset="0"/>
                <a:ea typeface="Raleway" pitchFamily="34" charset="-122"/>
                <a:cs typeface="Raleway" pitchFamily="34" charset="-120"/>
              </a:rPr>
              <a:t>Architecture of Human Illusion</a:t>
            </a:r>
            <a:endParaRPr lang="en-US" sz="3900" dirty="0"/>
          </a:p>
        </p:txBody>
      </p:sp>
      <p:sp>
        <p:nvSpPr>
          <p:cNvPr id="4" name="Text 1"/>
          <p:cNvSpPr/>
          <p:nvPr/>
        </p:nvSpPr>
        <p:spPr>
          <a:xfrm>
            <a:off x="6280190" y="3621048"/>
            <a:ext cx="7556421" cy="1905238"/>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This presentation explores the intricate architecture of human illusions—how illusions shape our survival, relationships, identity, and perception. From comforting untruths to the fragility of trust and control, we dive deep into why humans construct and depend on illusions, the price we pay, and whether true freedom from them is even possible. Join us on this journey through the unseen frameworks that govern our lives and minds.</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3861911"/>
            <a:ext cx="9288304" cy="496133"/>
          </a:xfrm>
          <a:prstGeom prst="rect">
            <a:avLst/>
          </a:prstGeom>
          <a:noFill/>
          <a:ln/>
        </p:spPr>
        <p:txBody>
          <a:bodyPr wrap="none" lIns="0" tIns="0" rIns="0" bIns="0" rtlCol="0" anchor="t"/>
          <a:lstStyle/>
          <a:p>
            <a:pPr algn="l" indent="0" marL="0">
              <a:lnSpc>
                <a:spcPts val="3900"/>
              </a:lnSpc>
              <a:buNone/>
            </a:pPr>
            <a:r>
              <a:rPr lang="en-US" sz="3100" dirty="0">
                <a:solidFill>
                  <a:srgbClr val="1B1B27"/>
                </a:solidFill>
                <a:latin typeface="Raleway" pitchFamily="34" charset="0"/>
                <a:ea typeface="Raleway" pitchFamily="34" charset="-122"/>
                <a:cs typeface="Raleway" pitchFamily="34" charset="-120"/>
              </a:rPr>
              <a:t>Breaking the Architecture: Can We Escape Illusion?</a:t>
            </a:r>
            <a:endParaRPr lang="en-US" sz="3100" dirty="0"/>
          </a:p>
        </p:txBody>
      </p:sp>
      <p:sp>
        <p:nvSpPr>
          <p:cNvPr id="4" name="Text 1"/>
          <p:cNvSpPr/>
          <p:nvPr/>
        </p:nvSpPr>
        <p:spPr>
          <a:xfrm>
            <a:off x="793790" y="4581287"/>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The quest to live free of illusion raises profound philosophical questions about freedom, hope, and the human condition. Even philosophy wrestles with whether ultimate truth is liberation or just another form of illusion. Living without false hope may open clarity but often exacts an emotional cost, forcing confrontation with a raw and sometimes bleak reality.</a:t>
            </a:r>
            <a:endParaRPr lang="en-US" sz="1550" dirty="0"/>
          </a:p>
        </p:txBody>
      </p:sp>
      <p:sp>
        <p:nvSpPr>
          <p:cNvPr id="5" name="Text 2"/>
          <p:cNvSpPr/>
          <p:nvPr/>
        </p:nvSpPr>
        <p:spPr>
          <a:xfrm>
            <a:off x="793790" y="5757148"/>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Freedom or New Illusion?</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Attempts to transcend illusion may simply replace one framework with another equally constructed belief.</a:t>
            </a:r>
            <a:endParaRPr lang="en-US" sz="1550" dirty="0"/>
          </a:p>
        </p:txBody>
      </p:sp>
      <p:sp>
        <p:nvSpPr>
          <p:cNvPr id="6" name="Text 3"/>
          <p:cNvSpPr/>
          <p:nvPr/>
        </p:nvSpPr>
        <p:spPr>
          <a:xfrm>
            <a:off x="793790" y="6144101"/>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Cost of Clarity:</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Facing reality as it is can foster insight but risks despair or alienation from human warmth and connection.</a:t>
            </a:r>
            <a:endParaRPr lang="en-US" sz="1550" dirty="0"/>
          </a:p>
        </p:txBody>
      </p:sp>
      <p:sp>
        <p:nvSpPr>
          <p:cNvPr id="7" name="Text 4"/>
          <p:cNvSpPr/>
          <p:nvPr/>
        </p:nvSpPr>
        <p:spPr>
          <a:xfrm>
            <a:off x="793790" y="6531054"/>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Enduring Questions:</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Is truth truly desirable, or do illusions serve a necessary psychological and social function?</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3861911"/>
            <a:ext cx="6564511" cy="496133"/>
          </a:xfrm>
          <a:prstGeom prst="rect">
            <a:avLst/>
          </a:prstGeom>
          <a:noFill/>
          <a:ln/>
        </p:spPr>
        <p:txBody>
          <a:bodyPr wrap="none" lIns="0" tIns="0" rIns="0" bIns="0" rtlCol="0" anchor="t"/>
          <a:lstStyle/>
          <a:p>
            <a:pPr algn="l" indent="0" marL="0">
              <a:lnSpc>
                <a:spcPts val="3900"/>
              </a:lnSpc>
              <a:buNone/>
            </a:pPr>
            <a:r>
              <a:rPr lang="en-US" sz="3100" dirty="0">
                <a:solidFill>
                  <a:srgbClr val="1B1B27"/>
                </a:solidFill>
                <a:latin typeface="Raleway" pitchFamily="34" charset="0"/>
                <a:ea typeface="Raleway" pitchFamily="34" charset="-122"/>
                <a:cs typeface="Raleway" pitchFamily="34" charset="-120"/>
              </a:rPr>
              <a:t>Introduction: Why We Build Illusions</a:t>
            </a:r>
            <a:endParaRPr lang="en-US" sz="3100" dirty="0"/>
          </a:p>
        </p:txBody>
      </p:sp>
      <p:sp>
        <p:nvSpPr>
          <p:cNvPr id="4" name="Text 1"/>
          <p:cNvSpPr/>
          <p:nvPr/>
        </p:nvSpPr>
        <p:spPr>
          <a:xfrm>
            <a:off x="793790" y="4581287"/>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Illusions are not just fanciful tricks of the mind—they are essential survival tools embedded in human evolution and social fabric. They offer comfort amidst uncertainty, allowing us to navigate a harsh reality with hopeful narratives. Yet, these illusions come with a paradoxical danger: the more deeply we entrench ourselves in unreality, the further we drift from truth, risking disillusionment and vulnerability.</a:t>
            </a:r>
            <a:endParaRPr lang="en-US" sz="1550" dirty="0"/>
          </a:p>
        </p:txBody>
      </p:sp>
      <p:sp>
        <p:nvSpPr>
          <p:cNvPr id="5" name="Text 2"/>
          <p:cNvSpPr/>
          <p:nvPr/>
        </p:nvSpPr>
        <p:spPr>
          <a:xfrm>
            <a:off x="793790" y="5757148"/>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Survival Mechanism:</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Illusions help reduce anxiety by simplifying complex realities and providing mental safety nets.</a:t>
            </a:r>
            <a:endParaRPr lang="en-US" sz="1550" dirty="0"/>
          </a:p>
        </p:txBody>
      </p:sp>
      <p:sp>
        <p:nvSpPr>
          <p:cNvPr id="6" name="Text 3"/>
          <p:cNvSpPr/>
          <p:nvPr/>
        </p:nvSpPr>
        <p:spPr>
          <a:xfrm>
            <a:off x="793790" y="6144101"/>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Comfort vs. Truth:</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Humans often prefer comforting beliefs over harsh realities to maintain emotional balance and social cohesion.</a:t>
            </a:r>
            <a:endParaRPr lang="en-US" sz="1550" dirty="0"/>
          </a:p>
        </p:txBody>
      </p:sp>
      <p:sp>
        <p:nvSpPr>
          <p:cNvPr id="7" name="Text 4"/>
          <p:cNvSpPr/>
          <p:nvPr/>
        </p:nvSpPr>
        <p:spPr>
          <a:xfrm>
            <a:off x="793790" y="6531054"/>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Double-Edged Sword:</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Living within illusions can either foster resilience or trap us in denial, stalling growth and understanding.</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20773"/>
            <a:ext cx="7556421" cy="992267"/>
          </a:xfrm>
          <a:prstGeom prst="rect">
            <a:avLst/>
          </a:prstGeom>
          <a:noFill/>
          <a:ln/>
        </p:spPr>
        <p:txBody>
          <a:bodyPr wrap="square" lIns="0" tIns="0" rIns="0" bIns="0" rtlCol="0" anchor="t"/>
          <a:lstStyle/>
          <a:p>
            <a:pPr algn="l" indent="0" marL="0">
              <a:lnSpc>
                <a:spcPts val="3900"/>
              </a:lnSpc>
              <a:buNone/>
            </a:pPr>
            <a:r>
              <a:rPr lang="en-US" sz="3100" dirty="0">
                <a:solidFill>
                  <a:srgbClr val="1B1B27"/>
                </a:solidFill>
                <a:latin typeface="Raleway" pitchFamily="34" charset="0"/>
                <a:ea typeface="Raleway" pitchFamily="34" charset="-122"/>
                <a:cs typeface="Raleway" pitchFamily="34" charset="-120"/>
              </a:rPr>
              <a:t>The Blueprint of Choice: Why We Fall for the Wrong Path</a:t>
            </a:r>
            <a:endParaRPr lang="en-US" sz="3100" dirty="0"/>
          </a:p>
        </p:txBody>
      </p:sp>
      <p:sp>
        <p:nvSpPr>
          <p:cNvPr id="4" name="Text 1"/>
          <p:cNvSpPr/>
          <p:nvPr/>
        </p:nvSpPr>
        <p:spPr>
          <a:xfrm>
            <a:off x="793790" y="2636282"/>
            <a:ext cx="7556421" cy="1905238"/>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The human mind is irresistibly drawn toward temptation—easy choices and shortcuts that promise immediate rewards despite long-term costs. This tendency reveals a paradox; regret, often born of choosing wrongly or falling into metaphorical pits, becomes a fundamental catalyst for learning and wisdom. Falling is an evolutionary necessity, the blueprint through which humans differentiate fleeting illusion from lasting truth.</a:t>
            </a:r>
            <a:endParaRPr lang="en-US" sz="1550" dirty="0"/>
          </a:p>
        </p:txBody>
      </p:sp>
      <p:sp>
        <p:nvSpPr>
          <p:cNvPr id="5" name="Text 2"/>
          <p:cNvSpPr/>
          <p:nvPr/>
        </p:nvSpPr>
        <p:spPr>
          <a:xfrm>
            <a:off x="793790" y="4764762"/>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Psychology of Temptation:</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Cognitive biases like optimism bias and instant gratification shift choices toward illusions of easy success.</a:t>
            </a:r>
            <a:endParaRPr lang="en-US" sz="1550" dirty="0"/>
          </a:p>
        </p:txBody>
      </p:sp>
      <p:sp>
        <p:nvSpPr>
          <p:cNvPr id="6" name="Text 3"/>
          <p:cNvSpPr/>
          <p:nvPr/>
        </p:nvSpPr>
        <p:spPr>
          <a:xfrm>
            <a:off x="793790" y="5469255"/>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Regret’s Role:</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Though painful, regret reinforces adaptive learning by highlighting consequences of illusion-driven decisions.</a:t>
            </a:r>
            <a:endParaRPr lang="en-US" sz="1550" dirty="0"/>
          </a:p>
        </p:txBody>
      </p:sp>
      <p:sp>
        <p:nvSpPr>
          <p:cNvPr id="7" name="Text 4"/>
          <p:cNvSpPr/>
          <p:nvPr/>
        </p:nvSpPr>
        <p:spPr>
          <a:xfrm>
            <a:off x="793790" y="6173748"/>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Wisdom Through Failure:</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The “wrong path” is often a prerequisite for growth, forcing reassessment and renewed understanding.</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579483"/>
            <a:ext cx="7556421" cy="992267"/>
          </a:xfrm>
          <a:prstGeom prst="rect">
            <a:avLst/>
          </a:prstGeom>
          <a:noFill/>
          <a:ln/>
        </p:spPr>
        <p:txBody>
          <a:bodyPr wrap="square" lIns="0" tIns="0" rIns="0" bIns="0" rtlCol="0" anchor="t"/>
          <a:lstStyle/>
          <a:p>
            <a:pPr algn="l" indent="0" marL="0">
              <a:lnSpc>
                <a:spcPts val="3900"/>
              </a:lnSpc>
              <a:buNone/>
            </a:pPr>
            <a:r>
              <a:rPr lang="en-US" sz="3100" dirty="0">
                <a:solidFill>
                  <a:srgbClr val="1B1B27"/>
                </a:solidFill>
                <a:latin typeface="Raleway" pitchFamily="34" charset="0"/>
                <a:ea typeface="Raleway" pitchFamily="34" charset="-122"/>
                <a:cs typeface="Raleway" pitchFamily="34" charset="-120"/>
              </a:rPr>
              <a:t>The Illusion of Relationships: Love, Friendship, and Trust</a:t>
            </a:r>
            <a:endParaRPr lang="en-US" sz="3100" dirty="0"/>
          </a:p>
        </p:txBody>
      </p:sp>
      <p:sp>
        <p:nvSpPr>
          <p:cNvPr id="4" name="Text 1"/>
          <p:cNvSpPr/>
          <p:nvPr/>
        </p:nvSpPr>
        <p:spPr>
          <a:xfrm>
            <a:off x="793790" y="2794992"/>
            <a:ext cx="7556421" cy="1587698"/>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Relationships are often viewed as permanent pillars of life, but human bonds are frequently temporary and fluid. We tend to project permanence, constructing elaborate illusions around love and trust that help stabilize our emotional world but set us up for betrayal and disappointment. Compelling questions arise: do we love individuals as they are, or do we love the comforting illusions we create around them?</a:t>
            </a:r>
            <a:endParaRPr lang="en-US" sz="1550" dirty="0"/>
          </a:p>
        </p:txBody>
      </p:sp>
      <p:sp>
        <p:nvSpPr>
          <p:cNvPr id="5" name="Text 2"/>
          <p:cNvSpPr/>
          <p:nvPr/>
        </p:nvSpPr>
        <p:spPr>
          <a:xfrm>
            <a:off x="793790" y="4605933"/>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Temporal Bonds Seen as Permanent:</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Cognitive dissonance fuels the belief in unchanging relationships despite contradictory evidence.</a:t>
            </a:r>
            <a:endParaRPr lang="en-US" sz="1550" dirty="0"/>
          </a:p>
        </p:txBody>
      </p:sp>
      <p:sp>
        <p:nvSpPr>
          <p:cNvPr id="6" name="Text 3"/>
          <p:cNvSpPr/>
          <p:nvPr/>
        </p:nvSpPr>
        <p:spPr>
          <a:xfrm>
            <a:off x="793790" y="5310426"/>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Betrayal as Architect:</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Disappointments act as hidden forces reshaping our perceptions of others and ourselves.</a:t>
            </a:r>
            <a:endParaRPr lang="en-US" sz="1550" dirty="0"/>
          </a:p>
        </p:txBody>
      </p:sp>
      <p:sp>
        <p:nvSpPr>
          <p:cNvPr id="7" name="Text 4"/>
          <p:cNvSpPr/>
          <p:nvPr/>
        </p:nvSpPr>
        <p:spPr>
          <a:xfrm>
            <a:off x="793790" y="6014918"/>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Illusions vs. Reality:</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Often, what we love are projections and idealizations rather than authentic selves.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534603"/>
            <a:ext cx="7000161" cy="496133"/>
          </a:xfrm>
          <a:prstGeom prst="rect">
            <a:avLst/>
          </a:prstGeom>
          <a:noFill/>
          <a:ln/>
        </p:spPr>
        <p:txBody>
          <a:bodyPr wrap="none" lIns="0" tIns="0" rIns="0" bIns="0" rtlCol="0" anchor="t"/>
          <a:lstStyle/>
          <a:p>
            <a:pPr algn="l" indent="0" marL="0">
              <a:lnSpc>
                <a:spcPts val="3900"/>
              </a:lnSpc>
              <a:buNone/>
            </a:pPr>
            <a:r>
              <a:rPr lang="en-US" sz="3100" dirty="0">
                <a:solidFill>
                  <a:srgbClr val="1B1B27"/>
                </a:solidFill>
                <a:latin typeface="Raleway" pitchFamily="34" charset="0"/>
                <a:ea typeface="Raleway" pitchFamily="34" charset="-122"/>
                <a:cs typeface="Raleway" pitchFamily="34" charset="-120"/>
              </a:rPr>
              <a:t>The Mirror of the Self: Identity and Ego</a:t>
            </a:r>
            <a:endParaRPr lang="en-US" sz="3100" dirty="0"/>
          </a:p>
        </p:txBody>
      </p:sp>
      <p:sp>
        <p:nvSpPr>
          <p:cNvPr id="3" name="Text 1"/>
          <p:cNvSpPr/>
          <p:nvPr/>
        </p:nvSpPr>
        <p:spPr>
          <a:xfrm>
            <a:off x="793790" y="3427571"/>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The self we present to the world is frequently a carefully crafted illusion. Our minds erect identities and egos as masks to protect us from vulnerability and gain social validation. This false self-image is sustained through pride and performative behavior. Yet beneath the surface lies an often-unseen raw self, whose confrontation can shatter the mirror of illusion, inviting profound transformation or crisis.</a:t>
            </a:r>
            <a:endParaRPr lang="en-US" sz="1550" dirty="0"/>
          </a:p>
        </p:txBody>
      </p:sp>
      <p:sp>
        <p:nvSpPr>
          <p:cNvPr id="4" name="Text 2"/>
          <p:cNvSpPr/>
          <p:nvPr/>
        </p:nvSpPr>
        <p:spPr>
          <a:xfrm>
            <a:off x="793790" y="4603433"/>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Constructed Identity:</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The ego acts as an architect, building and maintaining a persona aligned with one’s desired self-image.</a:t>
            </a:r>
            <a:endParaRPr lang="en-US" sz="1550" dirty="0"/>
          </a:p>
        </p:txBody>
      </p:sp>
      <p:sp>
        <p:nvSpPr>
          <p:cNvPr id="5" name="Text 3"/>
          <p:cNvSpPr/>
          <p:nvPr/>
        </p:nvSpPr>
        <p:spPr>
          <a:xfrm>
            <a:off x="793790" y="4990386"/>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Pride and Validation:</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These act as reinforcing beams keeping the mask intact against internal doubts and external judgment.</a:t>
            </a:r>
            <a:endParaRPr lang="en-US" sz="1550" dirty="0"/>
          </a:p>
        </p:txBody>
      </p:sp>
      <p:sp>
        <p:nvSpPr>
          <p:cNvPr id="6" name="Text 4"/>
          <p:cNvSpPr/>
          <p:nvPr/>
        </p:nvSpPr>
        <p:spPr>
          <a:xfrm>
            <a:off x="793790" y="5377339"/>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Shattered Mirror:</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Moments of introspection or trauma expose the false self, requiring reconciliation with authentic identity.</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827609"/>
            <a:ext cx="4245412" cy="496133"/>
          </a:xfrm>
          <a:prstGeom prst="rect">
            <a:avLst/>
          </a:prstGeom>
          <a:noFill/>
          <a:ln/>
        </p:spPr>
        <p:txBody>
          <a:bodyPr wrap="none" lIns="0" tIns="0" rIns="0" bIns="0" rtlCol="0" anchor="t"/>
          <a:lstStyle/>
          <a:p>
            <a:pPr algn="l" indent="0" marL="0">
              <a:lnSpc>
                <a:spcPts val="3900"/>
              </a:lnSpc>
              <a:buNone/>
            </a:pPr>
            <a:r>
              <a:rPr lang="en-US" sz="3100" dirty="0">
                <a:solidFill>
                  <a:srgbClr val="1B1B27"/>
                </a:solidFill>
                <a:latin typeface="Raleway" pitchFamily="34" charset="0"/>
                <a:ea typeface="Raleway" pitchFamily="34" charset="-122"/>
                <a:cs typeface="Raleway" pitchFamily="34" charset="-120"/>
              </a:rPr>
              <a:t>The Labyrinth of Desire</a:t>
            </a:r>
            <a:endParaRPr lang="en-US" sz="3100" dirty="0"/>
          </a:p>
        </p:txBody>
      </p:sp>
      <p:sp>
        <p:nvSpPr>
          <p:cNvPr id="4" name="Text 1"/>
          <p:cNvSpPr/>
          <p:nvPr/>
        </p:nvSpPr>
        <p:spPr>
          <a:xfrm>
            <a:off x="793790" y="2546985"/>
            <a:ext cx="7556421" cy="1587698"/>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Desire is a powerful architect in human illusion, constructing elaborate walls between what we want and what we truly need. Modern consumerism feeds on this distinction, fueling an endless chase for "more": more possessions, more status, more validation. Yet this chase is a dual-edged design—driving progress and innovation while also cultivating suffering and dissatisfaction.</a:t>
            </a:r>
            <a:endParaRPr lang="en-US" sz="1550" dirty="0"/>
          </a:p>
        </p:txBody>
      </p:sp>
      <p:sp>
        <p:nvSpPr>
          <p:cNvPr id="5" name="Text 2"/>
          <p:cNvSpPr/>
          <p:nvPr/>
        </p:nvSpPr>
        <p:spPr>
          <a:xfrm>
            <a:off x="793790" y="4357926"/>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Want vs. Need:</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Cultural and psychological conditioning widens the gap, creating artificial desires as false walls.</a:t>
            </a:r>
            <a:endParaRPr lang="en-US" sz="1550" dirty="0"/>
          </a:p>
        </p:txBody>
      </p:sp>
      <p:sp>
        <p:nvSpPr>
          <p:cNvPr id="6" name="Text 3"/>
          <p:cNvSpPr/>
          <p:nvPr/>
        </p:nvSpPr>
        <p:spPr>
          <a:xfrm>
            <a:off x="793790" y="5062418"/>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Endless Pursuit:</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The "more" chase leads to a perpetual dissatisfaction loop, where fulfillment is always just out of reach.</a:t>
            </a:r>
            <a:endParaRPr lang="en-US" sz="1550" dirty="0"/>
          </a:p>
        </p:txBody>
      </p:sp>
      <p:sp>
        <p:nvSpPr>
          <p:cNvPr id="7" name="Text 4"/>
          <p:cNvSpPr/>
          <p:nvPr/>
        </p:nvSpPr>
        <p:spPr>
          <a:xfrm>
            <a:off x="793790" y="5766911"/>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Dual Nature of Desire:</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Desire propels human creativity and growth but simultaneously seeds anxiety and longing.</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534603"/>
            <a:ext cx="9731216" cy="496133"/>
          </a:xfrm>
          <a:prstGeom prst="rect">
            <a:avLst/>
          </a:prstGeom>
          <a:noFill/>
          <a:ln/>
        </p:spPr>
        <p:txBody>
          <a:bodyPr wrap="none" lIns="0" tIns="0" rIns="0" bIns="0" rtlCol="0" anchor="t"/>
          <a:lstStyle/>
          <a:p>
            <a:pPr algn="l" indent="0" marL="0">
              <a:lnSpc>
                <a:spcPts val="3900"/>
              </a:lnSpc>
              <a:buNone/>
            </a:pPr>
            <a:r>
              <a:rPr lang="en-US" sz="3100" dirty="0">
                <a:solidFill>
                  <a:srgbClr val="1B1B27"/>
                </a:solidFill>
                <a:latin typeface="Raleway" pitchFamily="34" charset="0"/>
                <a:ea typeface="Raleway" pitchFamily="34" charset="-122"/>
                <a:cs typeface="Raleway" pitchFamily="34" charset="-120"/>
              </a:rPr>
              <a:t>The Shadows of Perception: What We See vs. What Is</a:t>
            </a:r>
            <a:endParaRPr lang="en-US" sz="3100" dirty="0"/>
          </a:p>
        </p:txBody>
      </p:sp>
      <p:sp>
        <p:nvSpPr>
          <p:cNvPr id="3" name="Text 1"/>
          <p:cNvSpPr/>
          <p:nvPr/>
        </p:nvSpPr>
        <p:spPr>
          <a:xfrm>
            <a:off x="793790" y="3427571"/>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Human perception is inherently selective and edited by the brain to fit existing beliefs and expectations. This creates a shadow world where what we see often diverges from what actually exists. The tendency to see patterns where none exist—known as pareidolia—can mislead us into believing false connections. Ultimately, the truth remains elusive; sometimes hidden in darkness and only partially illuminated by light.</a:t>
            </a:r>
            <a:endParaRPr lang="en-US" sz="1550" dirty="0"/>
          </a:p>
        </p:txBody>
      </p:sp>
      <p:sp>
        <p:nvSpPr>
          <p:cNvPr id="4" name="Text 2"/>
          <p:cNvSpPr/>
          <p:nvPr/>
        </p:nvSpPr>
        <p:spPr>
          <a:xfrm>
            <a:off x="793790" y="4603433"/>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Edited Reality:</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Cognitive processes filter vast sensory information to maintain coherence with prior beliefs, sometimes at the cost of accuracy.</a:t>
            </a:r>
            <a:endParaRPr lang="en-US" sz="1550" dirty="0"/>
          </a:p>
        </p:txBody>
      </p:sp>
      <p:sp>
        <p:nvSpPr>
          <p:cNvPr id="5" name="Text 3"/>
          <p:cNvSpPr/>
          <p:nvPr/>
        </p:nvSpPr>
        <p:spPr>
          <a:xfrm>
            <a:off x="793790" y="4990386"/>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Pareidolia of Life:</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The brain’s craving for meaning generates false patterns and narratives in random data.</a:t>
            </a:r>
            <a:endParaRPr lang="en-US" sz="1550" dirty="0"/>
          </a:p>
        </p:txBody>
      </p:sp>
      <p:sp>
        <p:nvSpPr>
          <p:cNvPr id="6" name="Text 4"/>
          <p:cNvSpPr/>
          <p:nvPr/>
        </p:nvSpPr>
        <p:spPr>
          <a:xfrm>
            <a:off x="793790" y="5377339"/>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Truth’s Partial Visibility:</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Reality’s full illumination is rare, as perception is a dance between light and shadow.</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3861911"/>
            <a:ext cx="5013246" cy="496133"/>
          </a:xfrm>
          <a:prstGeom prst="rect">
            <a:avLst/>
          </a:prstGeom>
          <a:noFill/>
          <a:ln/>
        </p:spPr>
        <p:txBody>
          <a:bodyPr wrap="none" lIns="0" tIns="0" rIns="0" bIns="0" rtlCol="0" anchor="t"/>
          <a:lstStyle/>
          <a:p>
            <a:pPr algn="l" indent="0" marL="0">
              <a:lnSpc>
                <a:spcPts val="3900"/>
              </a:lnSpc>
              <a:buNone/>
            </a:pPr>
            <a:r>
              <a:rPr lang="en-US" sz="3100" dirty="0">
                <a:solidFill>
                  <a:srgbClr val="1B1B27"/>
                </a:solidFill>
                <a:latin typeface="Raleway" pitchFamily="34" charset="0"/>
                <a:ea typeface="Raleway" pitchFamily="34" charset="-122"/>
                <a:cs typeface="Raleway" pitchFamily="34" charset="-120"/>
              </a:rPr>
              <a:t>The Fragile Bridges of Trust</a:t>
            </a:r>
            <a:endParaRPr lang="en-US" sz="3100" dirty="0"/>
          </a:p>
        </p:txBody>
      </p:sp>
      <p:sp>
        <p:nvSpPr>
          <p:cNvPr id="4" name="Text 1"/>
          <p:cNvSpPr/>
          <p:nvPr/>
        </p:nvSpPr>
        <p:spPr>
          <a:xfrm>
            <a:off x="793790" y="4581287"/>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Trust is one of the most vital yet fragile illusions humans create. It feels tangible and secure but often rests on shifting foundations shaped by psychological needs to believe in others. When trust breaks, it shatters like glass, with reverberations that undermine our sense of safety and connection. Understanding trust as an illusion highlights the delicate balance between hope and betrayal.</a:t>
            </a:r>
            <a:endParaRPr lang="en-US" sz="1550" dirty="0"/>
          </a:p>
        </p:txBody>
      </p:sp>
      <p:sp>
        <p:nvSpPr>
          <p:cNvPr id="5" name="Text 2"/>
          <p:cNvSpPr/>
          <p:nvPr/>
        </p:nvSpPr>
        <p:spPr>
          <a:xfrm>
            <a:off x="793790" y="5757148"/>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Psychological Need:</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Trust fulfills a deep human requirement for connection and predictability in relationships.</a:t>
            </a:r>
            <a:endParaRPr lang="en-US" sz="1550" dirty="0"/>
          </a:p>
        </p:txBody>
      </p:sp>
      <p:sp>
        <p:nvSpPr>
          <p:cNvPr id="6" name="Text 3"/>
          <p:cNvSpPr/>
          <p:nvPr/>
        </p:nvSpPr>
        <p:spPr>
          <a:xfrm>
            <a:off x="793790" y="6144101"/>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Shifting Ground:</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Trust is dynamic, contingent on experiences that constantly reshape our expectations.</a:t>
            </a:r>
            <a:endParaRPr lang="en-US" sz="1550" dirty="0"/>
          </a:p>
        </p:txBody>
      </p:sp>
      <p:sp>
        <p:nvSpPr>
          <p:cNvPr id="7" name="Text 4"/>
          <p:cNvSpPr/>
          <p:nvPr/>
        </p:nvSpPr>
        <p:spPr>
          <a:xfrm>
            <a:off x="793790" y="6531054"/>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Collapse of Illusion:</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Broken trust causes emotional fracturing, often requiring long rebuilding or acceptance of loss.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827609"/>
            <a:ext cx="4008120" cy="496133"/>
          </a:xfrm>
          <a:prstGeom prst="rect">
            <a:avLst/>
          </a:prstGeom>
          <a:noFill/>
          <a:ln/>
        </p:spPr>
        <p:txBody>
          <a:bodyPr wrap="none" lIns="0" tIns="0" rIns="0" bIns="0" rtlCol="0" anchor="t"/>
          <a:lstStyle/>
          <a:p>
            <a:pPr algn="l" indent="0" marL="0">
              <a:lnSpc>
                <a:spcPts val="3900"/>
              </a:lnSpc>
              <a:buNone/>
            </a:pPr>
            <a:r>
              <a:rPr lang="en-US" sz="3100" dirty="0">
                <a:solidFill>
                  <a:srgbClr val="1B1B27"/>
                </a:solidFill>
                <a:latin typeface="Raleway" pitchFamily="34" charset="0"/>
                <a:ea typeface="Raleway" pitchFamily="34" charset="-122"/>
                <a:cs typeface="Raleway" pitchFamily="34" charset="-120"/>
              </a:rPr>
              <a:t>The Illusion of Control</a:t>
            </a:r>
            <a:endParaRPr lang="en-US" sz="3100" dirty="0"/>
          </a:p>
        </p:txBody>
      </p:sp>
      <p:sp>
        <p:nvSpPr>
          <p:cNvPr id="4" name="Text 1"/>
          <p:cNvSpPr/>
          <p:nvPr/>
        </p:nvSpPr>
        <p:spPr>
          <a:xfrm>
            <a:off x="793790" y="2546985"/>
            <a:ext cx="7556421" cy="1587698"/>
          </a:xfrm>
          <a:prstGeom prst="rect">
            <a:avLst/>
          </a:prstGeom>
          <a:noFill/>
          <a:ln/>
        </p:spPr>
        <p:txBody>
          <a:bodyPr wrap="square" lIns="0" tIns="0" rIns="0" bIns="0" rtlCol="0" anchor="t"/>
          <a:lstStyle/>
          <a:p>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Humans strive to be architects of their fate, crafting routines and plans that give an illusion of control over chaotic life. However, unpredictability and chance often thwart these designs, reminding us that control is more fragile than we imagine. This illusion comforts us but can lead to overconfidence and disenchantment when reality storms in.</a:t>
            </a:r>
            <a:endParaRPr lang="en-US" sz="1550" dirty="0"/>
          </a:p>
        </p:txBody>
      </p:sp>
      <p:sp>
        <p:nvSpPr>
          <p:cNvPr id="5" name="Text 2"/>
          <p:cNvSpPr/>
          <p:nvPr/>
        </p:nvSpPr>
        <p:spPr>
          <a:xfrm>
            <a:off x="793790" y="4357926"/>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Architects of Fate:</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Planning and routine are attempts to impose order and anticipate outcomes, reinforcing a sense of mastery.</a:t>
            </a:r>
            <a:endParaRPr lang="en-US" sz="1550" dirty="0"/>
          </a:p>
        </p:txBody>
      </p:sp>
      <p:sp>
        <p:nvSpPr>
          <p:cNvPr id="6" name="Text 3"/>
          <p:cNvSpPr/>
          <p:nvPr/>
        </p:nvSpPr>
        <p:spPr>
          <a:xfrm>
            <a:off x="793790" y="5062418"/>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Deceptive Security:</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These structures mask the fundamental randomness and uncertainty of life.</a:t>
            </a:r>
            <a:endParaRPr lang="en-US" sz="1550" dirty="0"/>
          </a:p>
        </p:txBody>
      </p:sp>
      <p:sp>
        <p:nvSpPr>
          <p:cNvPr id="7" name="Text 4"/>
          <p:cNvSpPr/>
          <p:nvPr/>
        </p:nvSpPr>
        <p:spPr>
          <a:xfrm>
            <a:off x="793790" y="5766911"/>
            <a:ext cx="7556421" cy="635079"/>
          </a:xfrm>
          <a:prstGeom prst="rect">
            <a:avLst/>
          </a:prstGeom>
          <a:noFill/>
          <a:ln/>
        </p:spPr>
        <p:txBody>
          <a:bodyPr wrap="square" lIns="0" tIns="0" rIns="0" bIns="0" rtlCol="0" anchor="t"/>
          <a:lstStyle/>
          <a:p>
            <a:pPr algn="l" marL="342900" indent="-342900">
              <a:lnSpc>
                <a:spcPts val="2500"/>
              </a:lnSpc>
              <a:buSzPct val="100000"/>
              <a:buChar char="•"/>
            </a:pPr>
            <a:r>
              <a:rPr lang="en-US" sz="1550" b="1" dirty="0">
                <a:solidFill>
                  <a:srgbClr val="3C3939"/>
                </a:solidFill>
                <a:latin typeface="Roboto" pitchFamily="34" charset="0"/>
                <a:ea typeface="Roboto" pitchFamily="34" charset="-122"/>
                <a:cs typeface="Roboto" pitchFamily="34" charset="-120"/>
              </a:rPr>
              <a:t>Storm of Reality:</a:t>
            </a:r>
            <a:pPr algn="l" indent="0" marL="0">
              <a:lnSpc>
                <a:spcPts val="2500"/>
              </a:lnSpc>
              <a:buNone/>
            </a:pPr>
            <a:r>
              <a:rPr lang="en-US" sz="1550" dirty="0">
                <a:solidFill>
                  <a:srgbClr val="3C3939"/>
                </a:solidFill>
                <a:latin typeface="Roboto" pitchFamily="34" charset="0"/>
                <a:ea typeface="Roboto" pitchFamily="34" charset="-122"/>
                <a:cs typeface="Roboto" pitchFamily="34" charset="-120"/>
              </a:rPr>
              <a:t> Unexpected events disrupt perceived control, exposing human limits and vulnerability.</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2025-09-10T18:38:26Z</dcterms:created>
  <dcterms:modified xsi:type="dcterms:W3CDTF">2025-09-10T18:38:26Z</dcterms:modified>
</cp:coreProperties>
</file>